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66" r:id="rId4"/>
    <p:sldId id="279" r:id="rId5"/>
    <p:sldId id="280" r:id="rId6"/>
    <p:sldId id="281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43FF"/>
    <a:srgbClr val="56B549"/>
    <a:srgbClr val="FCD904"/>
    <a:srgbClr val="4ADB23"/>
    <a:srgbClr val="CF610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7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0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3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11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56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889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53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08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01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813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8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875-3836-41B8-8116-1B478308F2F9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BC15-CF7A-4566-A059-04E6D20A6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496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6036"/>
            <a:ext cx="10134600" cy="5281683"/>
          </a:xfrm>
        </p:spPr>
        <p:txBody>
          <a:bodyPr>
            <a:normAutofit/>
          </a:bodyPr>
          <a:lstStyle/>
          <a:p>
            <a:pPr algn="ctr"/>
            <a:r>
              <a:rPr lang="uk-UA" sz="65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Роль  колективу, сім</a:t>
            </a:r>
            <a:r>
              <a:rPr lang="en-US" sz="65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`</a:t>
            </a:r>
            <a:r>
              <a:rPr lang="uk-UA" sz="65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ї, громадськості у формуванні фізично здорової, духовно багатої особистості.</a:t>
            </a:r>
            <a:endParaRPr lang="ru-RU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0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1570" y="600500"/>
            <a:ext cx="9876430" cy="4858603"/>
          </a:xfrm>
        </p:spPr>
        <p:txBody>
          <a:bodyPr>
            <a:noAutofit/>
          </a:bodyPr>
          <a:lstStyle/>
          <a:p>
            <a:r>
              <a:rPr lang="uk-UA" sz="8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 соромно чого-небудь не знати, але соромно не хотіти вчитися</a:t>
            </a:r>
            <a:endParaRPr lang="ru-RU" sz="8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0227" y="5841242"/>
            <a:ext cx="9144000" cy="767685"/>
          </a:xfrm>
        </p:spPr>
        <p:txBody>
          <a:bodyPr>
            <a:normAutofit/>
          </a:bodyPr>
          <a:lstStyle/>
          <a:p>
            <a:pPr algn="r"/>
            <a:r>
              <a:rPr lang="uk-UA" sz="4000" i="1" dirty="0" smtClean="0">
                <a:solidFill>
                  <a:srgbClr val="002060"/>
                </a:solidFill>
              </a:rPr>
              <a:t>Сократ</a:t>
            </a:r>
            <a:endParaRPr lang="ru-RU" sz="4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46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1445" y="545910"/>
            <a:ext cx="10085695" cy="58821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4400" dirty="0" smtClean="0">
                <a:solidFill>
                  <a:srgbClr val="C00000"/>
                </a:solidFill>
              </a:rPr>
              <a:t>Шановні батьки!</a:t>
            </a:r>
          </a:p>
          <a:p>
            <a:pPr marL="0" indent="0" algn="ctr">
              <a:buNone/>
            </a:pPr>
            <a:r>
              <a:rPr lang="uk-UA" sz="4400" dirty="0" smtClean="0">
                <a:solidFill>
                  <a:srgbClr val="002060"/>
                </a:solidFill>
              </a:rPr>
              <a:t>Не забувайте про те, що перш за все на Вас лежить відповідальність за виховання і навчання Ваших дітей!</a:t>
            </a:r>
          </a:p>
          <a:p>
            <a:pPr marL="0" indent="0" algn="ctr">
              <a:buNone/>
            </a:pPr>
            <a:r>
              <a:rPr lang="uk-UA" sz="4400" dirty="0" smtClean="0">
                <a:solidFill>
                  <a:srgbClr val="CF610F"/>
                </a:solidFill>
              </a:rPr>
              <a:t>Конвенція про права дитини, ст.18.</a:t>
            </a:r>
          </a:p>
          <a:p>
            <a:pPr marL="0" indent="0" algn="ctr">
              <a:buNone/>
            </a:pPr>
            <a:r>
              <a:rPr lang="uk-UA" sz="4400" dirty="0" smtClean="0">
                <a:solidFill>
                  <a:schemeClr val="accent6">
                    <a:lumMod val="50000"/>
                  </a:schemeClr>
                </a:solidFill>
              </a:rPr>
              <a:t>Батьки або у відповідних випадках законні опікуни несуть основну відповідальність за виховання і розвиток дитини</a:t>
            </a:r>
            <a:endParaRPr lang="ru-RU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72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>
            <a:extLst>
              <a:ext uri="{FF2B5EF4-FFF2-40B4-BE49-F238E27FC236}">
                <a16:creationId xmlns:a16="http://schemas.microsoft.com/office/drawing/2014/main" xmlns="" id="{63DB645F-F262-4465-B771-7A4EAAE50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2" t="19373" r="47116" b="38461"/>
          <a:stretch>
            <a:fillRect/>
          </a:stretch>
        </p:blipFill>
        <p:spPr bwMode="auto">
          <a:xfrm>
            <a:off x="122829" y="177828"/>
            <a:ext cx="10822675" cy="623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1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6B72778-D995-4C3C-962A-E5BD30FAF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129716"/>
            <a:ext cx="11646089" cy="655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4493FF5-5566-49CE-B3CF-A016C1C47C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7" y="150395"/>
            <a:ext cx="10578632" cy="6557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7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29633" cy="5066684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chemeClr val="accent6">
                    <a:lumMod val="50000"/>
                  </a:schemeClr>
                </a:solidFill>
              </a:rPr>
              <a:t>Заняття в школі можуть лише надати розумові правила, добуті чужим трудом. Але здатність користуватися ними розвиває виключно домашня самостійна праця</a:t>
            </a:r>
            <a:endParaRPr lang="ru-RU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233" y="5977718"/>
            <a:ext cx="10515600" cy="567733"/>
          </a:xfrm>
        </p:spPr>
        <p:txBody>
          <a:bodyPr/>
          <a:lstStyle/>
          <a:p>
            <a:pPr marL="0" indent="0" algn="r">
              <a:buNone/>
            </a:pPr>
            <a:r>
              <a:rPr lang="uk-UA" i="1" dirty="0" err="1" smtClean="0">
                <a:solidFill>
                  <a:schemeClr val="accent6">
                    <a:lumMod val="50000"/>
                  </a:schemeClr>
                </a:solidFill>
              </a:rPr>
              <a:t>І.Кант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6875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/>
              <a:t>ОДИН ДЕНЬ – БЕЗ НОТАЦІЙ (поради батькам)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Будіть дитину спокійно; коли вона прокинеться, мусить побачити вашу усмішку і почути ласкавий голос. </a:t>
            </a:r>
            <a:r>
              <a:rPr lang="uk-UA" dirty="0" smtClean="0"/>
              <a:t>Не </a:t>
            </a:r>
            <a:r>
              <a:rPr lang="uk-UA" dirty="0"/>
              <a:t>квапте, вміння розрахувати час – ваше завдання, і якщо це вам погано вдається, то провини дитини в цьому немає.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3463636"/>
            <a:ext cx="5879840" cy="3050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Картинки по запросу будильник і діт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310" y="3075844"/>
            <a:ext cx="3796146" cy="3545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0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4000" b="1" dirty="0" smtClean="0"/>
              <a:t>Не </a:t>
            </a:r>
            <a:r>
              <a:rPr lang="uk-UA" sz="4000" b="1" dirty="0"/>
              <a:t>виряджайте дитину до школи без сніданку. Діти в цьому віці – активні, тому затрачають багато сил та енергії.</a:t>
            </a:r>
            <a:br>
              <a:rPr lang="uk-UA" sz="4000" b="1" dirty="0"/>
            </a:br>
            <a:endParaRPr lang="uk-UA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12" y="2244436"/>
            <a:ext cx="5948079" cy="33445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 descr="Картинки по запросу енергія дити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763" y="3347465"/>
            <a:ext cx="4696690" cy="33581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0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3600" b="1" dirty="0" smtClean="0"/>
              <a:t>Не </a:t>
            </a:r>
            <a:r>
              <a:rPr lang="uk-UA" sz="3600" b="1" dirty="0"/>
              <a:t>прощайтесь, попереджаючи та наставляючи: </a:t>
            </a:r>
            <a:r>
              <a:rPr lang="uk-UA" sz="3600" b="1" dirty="0" smtClean="0"/>
              <a:t>"</a:t>
            </a:r>
            <a:r>
              <a:rPr lang="uk-UA" sz="3600" b="1" dirty="0"/>
              <a:t>Поводь себе </a:t>
            </a:r>
            <a:r>
              <a:rPr lang="uk-UA" sz="3600" b="1" dirty="0" smtClean="0"/>
              <a:t>добре". Побажайте </a:t>
            </a:r>
            <a:r>
              <a:rPr lang="uk-UA" sz="3600" b="1" dirty="0"/>
              <a:t>успіху, знайдіть декілька ласкавих слів.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616" y="2438401"/>
            <a:ext cx="6639652" cy="3486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13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236" y="212291"/>
            <a:ext cx="10515600" cy="1325563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/>
              <a:t/>
            </a:r>
            <a:br>
              <a:rPr lang="uk-UA" sz="3600" b="1" dirty="0"/>
            </a:b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/>
              <a:t/>
            </a:r>
            <a:br>
              <a:rPr lang="uk-UA" sz="3600" b="1" dirty="0"/>
            </a:b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/>
              <a:t/>
            </a:r>
            <a:br>
              <a:rPr lang="uk-UA" sz="3600" b="1" dirty="0"/>
            </a:br>
            <a:r>
              <a:rPr lang="uk-UA" sz="3200" b="1" dirty="0" smtClean="0"/>
              <a:t>Забудьте </a:t>
            </a:r>
            <a:r>
              <a:rPr lang="uk-UA" sz="3200" b="1" dirty="0"/>
              <a:t>фразу "Що ти </a:t>
            </a:r>
            <a:r>
              <a:rPr lang="uk-UA" sz="3200" b="1" dirty="0" smtClean="0"/>
              <a:t>сьогодні </a:t>
            </a:r>
            <a:br>
              <a:rPr lang="uk-UA" sz="3200" b="1" dirty="0" smtClean="0"/>
            </a:br>
            <a:r>
              <a:rPr lang="uk-UA" sz="3200" b="1" dirty="0" smtClean="0"/>
              <a:t>одержав</a:t>
            </a:r>
            <a:r>
              <a:rPr lang="uk-UA" sz="3200" b="1" dirty="0"/>
              <a:t>?" Зустрічайте дитину після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>школи </a:t>
            </a:r>
            <a:r>
              <a:rPr lang="uk-UA" sz="3200" b="1" dirty="0"/>
              <a:t>спокійно, не обрушуйте на неї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>тисячу </a:t>
            </a:r>
            <a:r>
              <a:rPr lang="uk-UA" sz="3200" b="1" dirty="0"/>
              <a:t>питань, дайте </a:t>
            </a:r>
            <a:r>
              <a:rPr lang="uk-UA" sz="3200" b="1" dirty="0" smtClean="0"/>
              <a:t>розслабитись. Якщо </a:t>
            </a:r>
            <a:br>
              <a:rPr lang="uk-UA" sz="3200" b="1" dirty="0" smtClean="0"/>
            </a:br>
            <a:r>
              <a:rPr lang="uk-UA" sz="3200" b="1" dirty="0" smtClean="0"/>
              <a:t>ж дитина </a:t>
            </a:r>
            <a:r>
              <a:rPr lang="uk-UA" sz="3200" b="1" dirty="0"/>
              <a:t>занадто збуджена, якщо бажає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>поділитися </a:t>
            </a:r>
            <a:r>
              <a:rPr lang="uk-UA" sz="3200" b="1" dirty="0"/>
              <a:t>чимось, не відмахуйтесь, не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>відкладайте </a:t>
            </a:r>
            <a:r>
              <a:rPr lang="uk-UA" sz="3200" b="1" dirty="0"/>
              <a:t>на потім, вислухайте, це не 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 smtClean="0"/>
              <a:t>забере </a:t>
            </a:r>
            <a:r>
              <a:rPr lang="uk-UA" sz="3200" b="1" dirty="0"/>
              <a:t>багато часу.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768435"/>
            <a:ext cx="2098964" cy="2408527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64" y="3947915"/>
            <a:ext cx="2111952" cy="230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127" y="0"/>
            <a:ext cx="2964873" cy="53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091" y="4495800"/>
            <a:ext cx="1863436" cy="186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675" y="4910137"/>
            <a:ext cx="1729654" cy="172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86" y="5298065"/>
            <a:ext cx="862538" cy="134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0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Якщо </a:t>
            </a:r>
            <a:r>
              <a:rPr lang="uk-UA" b="1" dirty="0"/>
              <a:t>бачите, що дитина засмучена, але мовчить, не допитуйтесь, нехай заспокоїться, тоді і розповість усе сама.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90" y="2056696"/>
            <a:ext cx="4142509" cy="4468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>У </a:t>
            </a:r>
            <a:r>
              <a:rPr lang="uk-UA" b="1" dirty="0"/>
              <a:t>спілкуванні з дитиною намагайтесь уникати умов: "Якщо ти зробиш, то..." Інколи умови стають нездійсненними і не залежать від дитини, і ви можете опинитися в дуже складній ситуації.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359" y="3826922"/>
            <a:ext cx="5712749" cy="28925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3347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000" b="1" dirty="0" smtClean="0"/>
              <a:t>Знайдіть </a:t>
            </a:r>
            <a:r>
              <a:rPr lang="uk-UA" sz="4000" b="1" dirty="0"/>
              <a:t>(постарайтеся знайти) протягом дня хоча б півгодини, коли ви будете належати тільки дитині, не відволікаючись на домашні справи, телевізор, спілкування з іншими членами родини. В цей момент найважливіше справи дитини, радості, </a:t>
            </a:r>
            <a:r>
              <a:rPr lang="uk-UA" sz="4000" b="1" dirty="0" smtClean="0"/>
              <a:t>невдачі,турботи</a:t>
            </a:r>
            <a:r>
              <a:rPr lang="uk-UA" b="1" dirty="0"/>
              <a:t>.</a:t>
            </a:r>
            <a:br>
              <a:rPr lang="uk-UA" b="1" dirty="0"/>
            </a:br>
            <a:endParaRPr lang="uk-UA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89" y="4182040"/>
            <a:ext cx="2931102" cy="234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40" y="4182040"/>
            <a:ext cx="2466975" cy="1857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996" y="4267765"/>
            <a:ext cx="2705100" cy="1685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143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Будьте </a:t>
            </a:r>
            <a:r>
              <a:rPr lang="uk-UA" b="1" dirty="0"/>
              <a:t>уважними до скарг дитини на головний біль, втому, поганий стан. Найчастіше це об'єктивні показники втоми, складності </a:t>
            </a:r>
            <a:r>
              <a:rPr lang="uk-UA" b="1" dirty="0" smtClean="0"/>
              <a:t>навчання </a:t>
            </a:r>
            <a:br>
              <a:rPr lang="uk-UA" b="1" dirty="0" smtClean="0"/>
            </a:br>
            <a:r>
              <a:rPr lang="uk-UA" b="1" dirty="0" smtClean="0"/>
              <a:t>(особливо в період адаптації)</a:t>
            </a: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77" y="3172691"/>
            <a:ext cx="6479027" cy="2975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92941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/>
              <a:t/>
            </a:r>
            <a:br>
              <a:rPr lang="uk-UA" sz="3200" b="1" dirty="0"/>
            </a:b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/>
              <a:t/>
            </a:r>
            <a:br>
              <a:rPr lang="uk-UA" sz="3200" b="1" dirty="0"/>
            </a:b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3200" b="1" dirty="0"/>
              <a:t/>
            </a:r>
            <a:br>
              <a:rPr lang="uk-UA" sz="3200" b="1" dirty="0"/>
            </a:br>
            <a:r>
              <a:rPr lang="uk-UA" sz="3200" b="1" dirty="0" smtClean="0"/>
              <a:t/>
            </a:r>
            <a:br>
              <a:rPr lang="uk-UA" sz="3200" b="1" dirty="0" smtClean="0"/>
            </a:br>
            <a:r>
              <a:rPr lang="uk-UA" sz="2800" b="1" dirty="0" smtClean="0"/>
              <a:t>Запам'ятайте</a:t>
            </a:r>
            <a:r>
              <a:rPr lang="uk-UA" sz="2800" b="1" dirty="0"/>
              <a:t>, що навіть "зовсім великі"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діти </a:t>
            </a:r>
            <a:r>
              <a:rPr lang="uk-UA" sz="2800" b="1" dirty="0"/>
              <a:t>(ми часто говоримо "Ти вже великий"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7 </a:t>
            </a:r>
            <a:r>
              <a:rPr lang="uk-UA" sz="2800" b="1" dirty="0"/>
              <a:t>– 8 – річній дитині) дуже люблять казку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перед </a:t>
            </a:r>
            <a:r>
              <a:rPr lang="uk-UA" sz="2800" b="1" dirty="0"/>
              <a:t>сном, пісеньку і ласкавий дотик. Це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все </a:t>
            </a:r>
            <a:r>
              <a:rPr lang="uk-UA" sz="2800" b="1" dirty="0"/>
              <a:t>заспокоює їх, допомагає зняти напругу,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яка </a:t>
            </a:r>
            <a:r>
              <a:rPr lang="uk-UA" sz="2800" b="1" dirty="0"/>
              <a:t>накопичувалась за день, і спокійно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заснути</a:t>
            </a:r>
            <a:r>
              <a:rPr lang="uk-UA" sz="2800" b="1" dirty="0"/>
              <a:t>. Намагайтесь не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згадувати перед сном </a:t>
            </a:r>
            <a:br>
              <a:rPr lang="uk-UA" sz="2800" b="1" dirty="0" smtClean="0"/>
            </a:br>
            <a:r>
              <a:rPr lang="uk-UA" sz="2800" b="1" dirty="0" smtClean="0"/>
              <a:t>неприємностей</a:t>
            </a:r>
            <a:r>
              <a:rPr lang="uk-UA" sz="2800" b="1" dirty="0"/>
              <a:t>, не </a:t>
            </a:r>
            <a:r>
              <a:rPr lang="uk-UA" sz="2800" b="1" dirty="0" smtClean="0"/>
              <a:t>з'ясовувати </a:t>
            </a:r>
            <a:br>
              <a:rPr lang="uk-UA" sz="2800" b="1" dirty="0" smtClean="0"/>
            </a:br>
            <a:r>
              <a:rPr lang="uk-UA" sz="2800" b="1" dirty="0" smtClean="0"/>
              <a:t>стосунки.</a:t>
            </a:r>
            <a:endParaRPr lang="uk-UA" sz="28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323" y="775855"/>
            <a:ext cx="3402677" cy="2632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Картинки по запросу каз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090" y="3841449"/>
            <a:ext cx="3808622" cy="2755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039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Шановні батьки!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 хочемо нагадати вам, що такі чарівні слова, як 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«ДОБРОГО ДНЯ», «БУДЬ ЛАСКА», «ДЯКУЮ»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«ВИБАЧТЕ»,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пізнаються вдома. Саме там діти вчаться бути чесними, пунктуальними і старанними, добре ставитися до друзів, поважати старших і вчителів. Саме вдома вони вчаться бути акуратними, не говорити з набитим ротом і кидати сміття в смітник. Вдома вони також навчаються бути організованими, доглядати за своїми речами і не брати чужі. А в школі ми вчимо їх мови, математики, історії, географії, хімії, фізкультури і т.д. </a:t>
            </a:r>
            <a:r>
              <a:rPr lang="uk-UA" sz="3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БАТЬКІВСЬКЕ ВИХОВАННЯ МИ ЛИШЕ ПІДКРІПЛЮЄМО, АЛЕ НЕ ЗАМІНЮЄМО ЙОГО.</a:t>
            </a:r>
            <a:endParaRPr lang="uk-UA" sz="3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135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147</Words>
  <Application>Microsoft Office PowerPoint</Application>
  <PresentationFormat>Произвольный</PresentationFormat>
  <Paragraphs>20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Не соромно чого-небудь не знати, але соромно не хотіти вчитися</vt:lpstr>
      <vt:lpstr>Презентация PowerPoint</vt:lpstr>
      <vt:lpstr>Презентация PowerPoint</vt:lpstr>
      <vt:lpstr>Презентация PowerPoint</vt:lpstr>
      <vt:lpstr>Презентация PowerPoint</vt:lpstr>
      <vt:lpstr>Заняття в школі можуть лише надати розумові правила, добуті чужим трудом. Але здатність користуватися ними розвиває виключно домашня самостійна праця</vt:lpstr>
      <vt:lpstr>ОДИН ДЕНЬ – БЕЗ НОТАЦІЙ (поради батькам) </vt:lpstr>
      <vt:lpstr>  Не виряджайте дитину до школи без сніданку. Діти в цьому віці – активні, тому затрачають багато сил та енергії. </vt:lpstr>
      <vt:lpstr>       Не прощайтесь, попереджаючи та наставляючи: "Поводь себе добре". Побажайте успіху, знайдіть декілька ласкавих слів. </vt:lpstr>
      <vt:lpstr>      Забудьте фразу "Що ти сьогодні  одержав?" Зустрічайте дитину після  школи спокійно, не обрушуйте на неї  тисячу питань, дайте розслабитись. Якщо  ж дитина занадто збуджена, якщо бажає  поділитися чимось, не відмахуйтесь, не  відкладайте на потім, вислухайте, це не  забере багато часу.</vt:lpstr>
      <vt:lpstr> Якщо бачите, що дитина засмучена, але мовчить, не допитуйтесь, нехай заспокоїться, тоді і розповість усе сама.</vt:lpstr>
      <vt:lpstr>    У спілкуванні з дитиною намагайтесь уникати умов: "Якщо ти зробиш, то..." Інколи умови стають нездійсненними і не залежать від дитини, і ви можете опинитися в дуже складній ситуації.</vt:lpstr>
      <vt:lpstr>     Знайдіть (постарайтеся знайти) протягом дня хоча б півгодини, коли ви будете належати тільки дитині, не відволікаючись на домашні справи, телевізор, спілкування з іншими членами родини. В цей момент найважливіше справи дитини, радості, невдачі,турботи. </vt:lpstr>
      <vt:lpstr>   Будьте уважними до скарг дитини на головний біль, втому, поганий стан. Найчастіше це об'єктивні показники втоми, складності навчання  (особливо в період адаптації) </vt:lpstr>
      <vt:lpstr>       Запам'ятайте, що навіть "зовсім великі"  діти (ми часто говоримо "Ти вже великий"  7 – 8 – річній дитині) дуже люблять казку  перед сном, пісеньку і ласкавий дотик. Це  все заспокоює їх, допомагає зняти напругу,  яка накопичувалась за день, і спокійно  заснути. Намагайтесь не  згадувати перед сном  неприємностей, не з'ясовувати  стосунки.</vt:lpstr>
      <vt:lpstr>        Шановні батьки!  Ми хочемо нагадати вам, що такі чарівні слова, як «ДОБРОГО ДНЯ», «БУДЬ ЛАСКА», «ДЯКУЮ» і «ВИБАЧТЕ», вперше пізнаються вдома. Саме там діти вчаться бути чесними, пунктуальними і старанними, добре ставитися до друзів, поважати старших і вчителів. Саме вдома вони вчаться бути акуратними, не говорити з набитим ротом і кидати сміття в смітник. Вдома вони також навчаються бути організованими, доглядати за своїми речами і не брати чужі. А в школі ми вчимо їх мови, математики, історії, географії, хімії, фізкультури і т.д. БАТЬКІВСЬКЕ ВИХОВАННЯ МИ ЛИШЕ ПІДКРІПЛЮЄМО, АЛЕ НЕ ЗАМІНЮЄМО ЙОГО.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Секретар</dc:creator>
  <cp:lastModifiedBy>INTEL</cp:lastModifiedBy>
  <cp:revision>25</cp:revision>
  <dcterms:created xsi:type="dcterms:W3CDTF">2015-01-15T12:08:11Z</dcterms:created>
  <dcterms:modified xsi:type="dcterms:W3CDTF">2020-02-13T11:26:55Z</dcterms:modified>
</cp:coreProperties>
</file>